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6" r:id="rId3"/>
    <p:sldId id="264" r:id="rId4"/>
    <p:sldId id="258" r:id="rId5"/>
    <p:sldId id="265" r:id="rId6"/>
    <p:sldId id="260" r:id="rId7"/>
    <p:sldId id="268" r:id="rId8"/>
    <p:sldId id="261" r:id="rId9"/>
    <p:sldId id="262" r:id="rId10"/>
    <p:sldId id="263" r:id="rId11"/>
    <p:sldId id="266" r:id="rId12"/>
    <p:sldId id="267"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7A25073-DDBF-40AD-9308-02200E21A4AC}" type="datetimeFigureOut">
              <a:rPr lang="en-US" smtClean="0"/>
              <a:t>3/31/2017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08539A7-94BC-46BB-A341-8AEFD1BC6A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A25073-DDBF-40AD-9308-02200E21A4AC}" type="datetimeFigureOut">
              <a:rPr lang="en-US" smtClean="0"/>
              <a:t>3/31/2017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8539A7-94BC-46BB-A341-8AEFD1BC6A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A25073-DDBF-40AD-9308-02200E21A4AC}" type="datetimeFigureOut">
              <a:rPr lang="en-US" smtClean="0"/>
              <a:t>3/31/2017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8539A7-94BC-46BB-A341-8AEFD1BC6A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A25073-DDBF-40AD-9308-02200E21A4AC}" type="datetimeFigureOut">
              <a:rPr lang="en-US" smtClean="0"/>
              <a:t>3/31/2017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8539A7-94BC-46BB-A341-8AEFD1BC6AE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7A25073-DDBF-40AD-9308-02200E21A4AC}" type="datetimeFigureOut">
              <a:rPr lang="en-US" smtClean="0"/>
              <a:t>3/31/2017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8539A7-94BC-46BB-A341-8AEFD1BC6AE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A25073-DDBF-40AD-9308-02200E21A4AC}" type="datetimeFigureOut">
              <a:rPr lang="en-US" smtClean="0"/>
              <a:t>3/31/2017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8539A7-94BC-46BB-A341-8AEFD1BC6AE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7A25073-DDBF-40AD-9308-02200E21A4AC}" type="datetimeFigureOut">
              <a:rPr lang="en-US" smtClean="0"/>
              <a:t>3/31/2017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08539A7-94BC-46BB-A341-8AEFD1BC6AE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7A25073-DDBF-40AD-9308-02200E21A4AC}" type="datetimeFigureOut">
              <a:rPr lang="en-US" smtClean="0"/>
              <a:t>3/31/2017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08539A7-94BC-46BB-A341-8AEFD1BC6AE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7A25073-DDBF-40AD-9308-02200E21A4AC}" type="datetimeFigureOut">
              <a:rPr lang="en-US" smtClean="0"/>
              <a:t>3/31/2017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08539A7-94BC-46BB-A341-8AEFD1BC6A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7A25073-DDBF-40AD-9308-02200E21A4AC}" type="datetimeFigureOut">
              <a:rPr lang="en-US" smtClean="0"/>
              <a:t>3/31/2017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8539A7-94BC-46BB-A341-8AEFD1BC6AE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7A25073-DDBF-40AD-9308-02200E21A4AC}" type="datetimeFigureOut">
              <a:rPr lang="en-US" smtClean="0"/>
              <a:t>3/31/2017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08539A7-94BC-46BB-A341-8AEFD1BC6AE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7A25073-DDBF-40AD-9308-02200E21A4AC}" type="datetimeFigureOut">
              <a:rPr lang="en-US" smtClean="0"/>
              <a:t>3/31/2017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08539A7-94BC-46BB-A341-8AEFD1BC6AE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772400" cy="1470025"/>
          </a:xfrm>
        </p:spPr>
        <p:txBody>
          <a:bodyPr>
            <a:normAutofit fontScale="90000"/>
          </a:bodyPr>
          <a:lstStyle/>
          <a:p>
            <a:pPr algn="ctr"/>
            <a:r>
              <a:rPr lang="en-US" dirty="0" smtClean="0"/>
              <a:t>PRESENTATION ON JETS PROJECTS</a:t>
            </a:r>
            <a:endParaRPr lang="en-US" dirty="0"/>
          </a:p>
        </p:txBody>
      </p:sp>
      <p:sp>
        <p:nvSpPr>
          <p:cNvPr id="3" name="Subtitle 2"/>
          <p:cNvSpPr>
            <a:spLocks noGrp="1"/>
          </p:cNvSpPr>
          <p:nvPr>
            <p:ph type="subTitle" idx="1"/>
          </p:nvPr>
        </p:nvSpPr>
        <p:spPr>
          <a:xfrm>
            <a:off x="1371600" y="3352800"/>
            <a:ext cx="6400800" cy="1752600"/>
          </a:xfrm>
        </p:spPr>
        <p:txBody>
          <a:bodyPr>
            <a:normAutofit/>
          </a:bodyPr>
          <a:lstStyle/>
          <a:p>
            <a:pPr algn="ctr"/>
            <a:r>
              <a:rPr lang="en-US" sz="3600" b="1" dirty="0" smtClean="0"/>
              <a:t>31</a:t>
            </a:r>
            <a:r>
              <a:rPr lang="en-US" sz="3600" b="1" baseline="30000" dirty="0" smtClean="0"/>
              <a:t>st</a:t>
            </a:r>
            <a:r>
              <a:rPr lang="en-US" sz="3600" b="1" dirty="0" smtClean="0"/>
              <a:t> march, 2017</a:t>
            </a:r>
            <a:endParaRPr lang="en-US" sz="3600" b="1" dirty="0"/>
          </a:p>
        </p:txBody>
      </p:sp>
    </p:spTree>
    <p:extLst>
      <p:ext uri="{BB962C8B-B14F-4D97-AF65-F5344CB8AC3E}">
        <p14:creationId xmlns:p14="http://schemas.microsoft.com/office/powerpoint/2010/main" val="167380490"/>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914400" lvl="2" indent="0">
              <a:buNone/>
            </a:pPr>
            <a:r>
              <a:rPr lang="en-GB" sz="5200" b="1" dirty="0" smtClean="0"/>
              <a:t>1. </a:t>
            </a:r>
            <a:r>
              <a:rPr lang="en-GB" sz="4300" b="1" dirty="0" smtClean="0">
                <a:solidFill>
                  <a:srgbClr val="0070C0"/>
                </a:solidFill>
                <a:latin typeface="Arial Black" panose="020B0A04020102020204" pitchFamily="34" charset="0"/>
              </a:rPr>
              <a:t>ON THE PROJECT</a:t>
            </a:r>
            <a:endParaRPr lang="en-US" sz="4300" dirty="0" smtClean="0">
              <a:solidFill>
                <a:srgbClr val="0070C0"/>
              </a:solidFill>
              <a:latin typeface="Arial Black" panose="020B0A04020102020204" pitchFamily="34" charset="0"/>
            </a:endParaRPr>
          </a:p>
          <a:p>
            <a:pPr marL="457200" lvl="1" indent="0">
              <a:buNone/>
            </a:pPr>
            <a:r>
              <a:rPr lang="en-GB" sz="3500" b="1" dirty="0" smtClean="0">
                <a:solidFill>
                  <a:srgbClr val="C00000"/>
                </a:solidFill>
              </a:rPr>
              <a:t>credit </a:t>
            </a:r>
            <a:r>
              <a:rPr lang="en-GB" sz="3500" b="1" dirty="0">
                <a:solidFill>
                  <a:srgbClr val="C00000"/>
                </a:solidFill>
              </a:rPr>
              <a:t>should be given to</a:t>
            </a:r>
            <a:r>
              <a:rPr lang="en-GB" sz="3500" b="1" dirty="0" smtClean="0">
                <a:solidFill>
                  <a:srgbClr val="C00000"/>
                </a:solidFill>
              </a:rPr>
              <a:t>:-</a:t>
            </a:r>
          </a:p>
          <a:p>
            <a:pPr marL="457200" lvl="1" indent="0">
              <a:buNone/>
            </a:pPr>
            <a:endParaRPr lang="en-US" sz="3500" b="1" dirty="0">
              <a:solidFill>
                <a:srgbClr val="C00000"/>
              </a:solidFill>
            </a:endParaRPr>
          </a:p>
          <a:p>
            <a:pPr lvl="1">
              <a:buFont typeface="Wingdings" panose="05000000000000000000" pitchFamily="2" charset="2"/>
              <a:buChar char="ü"/>
            </a:pPr>
            <a:r>
              <a:rPr lang="en-GB" sz="4000" dirty="0"/>
              <a:t>originality of the idea</a:t>
            </a:r>
            <a:endParaRPr lang="en-US" sz="4000" dirty="0"/>
          </a:p>
          <a:p>
            <a:pPr lvl="1">
              <a:buFont typeface="Wingdings" panose="05000000000000000000" pitchFamily="2" charset="2"/>
              <a:buChar char="ü"/>
            </a:pPr>
            <a:r>
              <a:rPr lang="en-GB" sz="4000" dirty="0"/>
              <a:t>research work</a:t>
            </a:r>
            <a:endParaRPr lang="en-US" sz="4000" dirty="0"/>
          </a:p>
          <a:p>
            <a:pPr lvl="1">
              <a:buFont typeface="Wingdings" panose="05000000000000000000" pitchFamily="2" charset="2"/>
              <a:buChar char="ü"/>
            </a:pPr>
            <a:r>
              <a:rPr lang="en-GB" sz="4000" dirty="0"/>
              <a:t>presentation( layout, labelling, </a:t>
            </a:r>
            <a:r>
              <a:rPr lang="en-GB" sz="4000" dirty="0" smtClean="0"/>
              <a:t>workmanship</a:t>
            </a:r>
            <a:endParaRPr lang="en-US" sz="4000" dirty="0"/>
          </a:p>
        </p:txBody>
      </p:sp>
      <p:sp>
        <p:nvSpPr>
          <p:cNvPr id="2" name="Title 1"/>
          <p:cNvSpPr>
            <a:spLocks noGrp="1"/>
          </p:cNvSpPr>
          <p:nvPr>
            <p:ph type="title"/>
          </p:nvPr>
        </p:nvSpPr>
        <p:spPr/>
        <p:txBody>
          <a:bodyPr>
            <a:normAutofit fontScale="90000"/>
          </a:bodyPr>
          <a:lstStyle/>
          <a:p>
            <a:pPr lvl="1" algn="ctr" rtl="0">
              <a:spcBef>
                <a:spcPct val="0"/>
              </a:spcBef>
            </a:pPr>
            <a:r>
              <a:rPr lang="en-GB" sz="3200" b="1" dirty="0" smtClean="0"/>
              <a:t>TWO ASPECTS  THE JUDGE SHOULD LOOK AT WHEN ADJUDICATING A PROJECTS</a:t>
            </a:r>
            <a:r>
              <a:rPr lang="en-US" dirty="0" smtClean="0"/>
              <a:t/>
            </a:r>
            <a:br>
              <a:rPr lang="en-US" dirty="0" smtClean="0"/>
            </a:br>
            <a:endParaRPr lang="en-US" dirty="0"/>
          </a:p>
        </p:txBody>
      </p:sp>
    </p:spTree>
    <p:extLst>
      <p:ext uri="{BB962C8B-B14F-4D97-AF65-F5344CB8AC3E}">
        <p14:creationId xmlns:p14="http://schemas.microsoft.com/office/powerpoint/2010/main" val="78297476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lvl="1">
              <a:buFont typeface="Wingdings" panose="05000000000000000000" pitchFamily="2" charset="2"/>
              <a:buChar char="ü"/>
            </a:pPr>
            <a:r>
              <a:rPr lang="en-GB" sz="3600" b="1" dirty="0" smtClean="0"/>
              <a:t>clever use of simple materials</a:t>
            </a:r>
          </a:p>
          <a:p>
            <a:pPr marL="457200" lvl="1" indent="0">
              <a:buNone/>
            </a:pPr>
            <a:endParaRPr lang="en-US" sz="3600" b="1" dirty="0" smtClean="0"/>
          </a:p>
          <a:p>
            <a:pPr lvl="1">
              <a:buFont typeface="Wingdings" panose="05000000000000000000" pitchFamily="2" charset="2"/>
              <a:buChar char="ü"/>
            </a:pPr>
            <a:r>
              <a:rPr lang="en-GB" sz="3600" b="1" dirty="0" smtClean="0"/>
              <a:t>how well a scientific principle has been clearly illustrated</a:t>
            </a:r>
          </a:p>
          <a:p>
            <a:pPr marL="457200" lvl="1" indent="0">
              <a:buNone/>
            </a:pPr>
            <a:endParaRPr lang="en-US" sz="3600" b="1" dirty="0" smtClean="0"/>
          </a:p>
          <a:p>
            <a:pPr lvl="1">
              <a:buFont typeface="Wingdings" panose="05000000000000000000" pitchFamily="2" charset="2"/>
              <a:buChar char="ü"/>
            </a:pPr>
            <a:r>
              <a:rPr lang="en-GB" sz="3600" b="1" dirty="0" smtClean="0"/>
              <a:t>sustainability of the idea/project</a:t>
            </a:r>
            <a:endParaRPr lang="en-US" sz="3600" b="1" dirty="0" smtClean="0"/>
          </a:p>
          <a:p>
            <a:pPr marL="0" indent="0">
              <a:buNone/>
            </a:pPr>
            <a:endParaRPr lang="en-US" dirty="0"/>
          </a:p>
        </p:txBody>
      </p:sp>
    </p:spTree>
    <p:extLst>
      <p:ext uri="{BB962C8B-B14F-4D97-AF65-F5344CB8AC3E}">
        <p14:creationId xmlns:p14="http://schemas.microsoft.com/office/powerpoint/2010/main" val="83230434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b="1" dirty="0" smtClean="0">
                <a:solidFill>
                  <a:srgbClr val="FF0000"/>
                </a:solidFill>
              </a:rPr>
              <a:t>Credit </a:t>
            </a:r>
            <a:r>
              <a:rPr lang="en-GB" b="1" dirty="0">
                <a:solidFill>
                  <a:srgbClr val="FF0000"/>
                </a:solidFill>
              </a:rPr>
              <a:t>should be given to </a:t>
            </a:r>
            <a:r>
              <a:rPr lang="en-GB" b="1" dirty="0" smtClean="0">
                <a:solidFill>
                  <a:srgbClr val="FF0000"/>
                </a:solidFill>
              </a:rPr>
              <a:t>:-</a:t>
            </a:r>
          </a:p>
          <a:p>
            <a:r>
              <a:rPr lang="en-GB" b="1" dirty="0" smtClean="0"/>
              <a:t>the </a:t>
            </a:r>
            <a:r>
              <a:rPr lang="en-GB" b="1" dirty="0"/>
              <a:t>knowledge, </a:t>
            </a:r>
            <a:endParaRPr lang="en-GB" b="1" dirty="0" smtClean="0"/>
          </a:p>
          <a:p>
            <a:r>
              <a:rPr lang="en-GB" b="1" dirty="0" smtClean="0"/>
              <a:t>tact ( </a:t>
            </a:r>
            <a:r>
              <a:rPr lang="en-GB" b="1" i="1" dirty="0" smtClean="0">
                <a:solidFill>
                  <a:schemeClr val="accent2">
                    <a:lumMod val="75000"/>
                  </a:schemeClr>
                </a:solidFill>
              </a:rPr>
              <a:t>insight</a:t>
            </a:r>
            <a:r>
              <a:rPr lang="en-GB" b="1" dirty="0" smtClean="0"/>
              <a:t>)</a:t>
            </a:r>
          </a:p>
          <a:p>
            <a:r>
              <a:rPr lang="en-GB" b="1" dirty="0" smtClean="0"/>
              <a:t> </a:t>
            </a:r>
            <a:r>
              <a:rPr lang="en-GB" b="1" dirty="0"/>
              <a:t>ability in explaining, demonstrating and answering </a:t>
            </a:r>
            <a:r>
              <a:rPr lang="en-GB" b="1" dirty="0" smtClean="0"/>
              <a:t>questions</a:t>
            </a:r>
          </a:p>
          <a:p>
            <a:pPr lvl="0"/>
            <a:r>
              <a:rPr lang="en-GB" b="1" dirty="0"/>
              <a:t>The language and style of expression</a:t>
            </a:r>
            <a:endParaRPr lang="en-US" b="1" dirty="0"/>
          </a:p>
          <a:p>
            <a:pPr lvl="0"/>
            <a:r>
              <a:rPr lang="en-GB" b="1" dirty="0"/>
              <a:t>Timing of the oral presentation</a:t>
            </a:r>
            <a:endParaRPr lang="en-US" b="1" dirty="0"/>
          </a:p>
          <a:p>
            <a:pPr lvl="0"/>
            <a:r>
              <a:rPr lang="en-GB" b="1" dirty="0"/>
              <a:t>Ability to explain and answer questions</a:t>
            </a:r>
            <a:endParaRPr lang="en-US" b="1" dirty="0"/>
          </a:p>
          <a:p>
            <a:endParaRPr lang="en-US" b="1" dirty="0"/>
          </a:p>
        </p:txBody>
      </p:sp>
      <p:sp>
        <p:nvSpPr>
          <p:cNvPr id="2" name="Title 1"/>
          <p:cNvSpPr>
            <a:spLocks noGrp="1"/>
          </p:cNvSpPr>
          <p:nvPr>
            <p:ph type="title"/>
          </p:nvPr>
        </p:nvSpPr>
        <p:spPr/>
        <p:txBody>
          <a:bodyPr>
            <a:normAutofit fontScale="90000"/>
          </a:bodyPr>
          <a:lstStyle/>
          <a:p>
            <a:pPr lvl="2" algn="l" rtl="0">
              <a:spcBef>
                <a:spcPct val="0"/>
              </a:spcBef>
            </a:pPr>
            <a:r>
              <a:rPr lang="en-GB" sz="5300" b="1" dirty="0" smtClean="0">
                <a:solidFill>
                  <a:srgbClr val="0070C0"/>
                </a:solidFill>
              </a:rPr>
              <a:t>2. On The Pupil</a:t>
            </a:r>
            <a:r>
              <a:rPr lang="en-US" dirty="0" smtClean="0"/>
              <a:t/>
            </a:r>
            <a:br>
              <a:rPr lang="en-US" dirty="0" smtClean="0"/>
            </a:br>
            <a:endParaRPr lang="en-US" dirty="0"/>
          </a:p>
        </p:txBody>
      </p:sp>
    </p:spTree>
    <p:extLst>
      <p:ext uri="{BB962C8B-B14F-4D97-AF65-F5344CB8AC3E}">
        <p14:creationId xmlns:p14="http://schemas.microsoft.com/office/powerpoint/2010/main" val="1978056554"/>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81200" y="1447800"/>
            <a:ext cx="4800600" cy="576072"/>
          </a:xfrm>
        </p:spPr>
        <p:txBody>
          <a:bodyPr/>
          <a:lstStyle/>
          <a:p>
            <a:pPr algn="ctr"/>
            <a:r>
              <a:rPr lang="en-US" b="1" dirty="0" smtClean="0">
                <a:solidFill>
                  <a:srgbClr val="FF0000"/>
                </a:solidFill>
              </a:rPr>
              <a:t>End of presentation </a:t>
            </a:r>
            <a:endParaRPr lang="en-US" b="1" dirty="0">
              <a:solidFill>
                <a:srgbClr val="FF0000"/>
              </a:solidFill>
            </a:endParaRPr>
          </a:p>
        </p:txBody>
      </p:sp>
    </p:spTree>
    <p:extLst>
      <p:ext uri="{BB962C8B-B14F-4D97-AF65-F5344CB8AC3E}">
        <p14:creationId xmlns:p14="http://schemas.microsoft.com/office/powerpoint/2010/main" val="3661872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rmAutofit fontScale="90000"/>
          </a:bodyPr>
          <a:lstStyle/>
          <a:p>
            <a:pPr algn="ctr"/>
            <a:r>
              <a:rPr lang="en-GB" sz="4000" b="1" dirty="0" smtClean="0"/>
              <a:t/>
            </a:r>
            <a:br>
              <a:rPr lang="en-GB" sz="4000" b="1" dirty="0" smtClean="0"/>
            </a:br>
            <a:r>
              <a:rPr lang="en-GB" sz="4000" dirty="0"/>
              <a:t/>
            </a:r>
            <a:br>
              <a:rPr lang="en-GB" sz="4000" dirty="0"/>
            </a:br>
            <a:r>
              <a:rPr lang="en-GB" sz="4000" dirty="0" smtClean="0"/>
              <a:t/>
            </a:r>
            <a:br>
              <a:rPr lang="en-GB" sz="4000" dirty="0" smtClean="0"/>
            </a:br>
            <a:r>
              <a:rPr lang="en-GB" sz="3100" b="1" dirty="0" smtClean="0">
                <a:latin typeface="Arial Black" panose="020B0A04020102020204" pitchFamily="34" charset="0"/>
              </a:rPr>
              <a:t>CHARACTERISTICS OF A GOOD</a:t>
            </a:r>
            <a:br>
              <a:rPr lang="en-GB" sz="3100" b="1" dirty="0" smtClean="0">
                <a:latin typeface="Arial Black" panose="020B0A04020102020204" pitchFamily="34" charset="0"/>
              </a:rPr>
            </a:br>
            <a:r>
              <a:rPr lang="en-GB" sz="3100" b="1" dirty="0" smtClean="0">
                <a:latin typeface="Arial Black" panose="020B0A04020102020204" pitchFamily="34" charset="0"/>
              </a:rPr>
              <a:t>PROJECTS.</a:t>
            </a:r>
            <a:r>
              <a:rPr lang="en-US" sz="3100" dirty="0">
                <a:latin typeface="Arial Black" panose="020B0A04020102020204" pitchFamily="34" charset="0"/>
              </a:rPr>
              <a:t/>
            </a:r>
            <a:br>
              <a:rPr lang="en-US" sz="3100" dirty="0">
                <a:latin typeface="Arial Black" panose="020B0A04020102020204" pitchFamily="34" charset="0"/>
              </a:rPr>
            </a:br>
            <a:endParaRPr lang="en-US" sz="3100" dirty="0">
              <a:latin typeface="Arial Black" panose="020B0A04020102020204" pitchFamily="34" charset="0"/>
            </a:endParaRPr>
          </a:p>
        </p:txBody>
      </p:sp>
      <p:sp>
        <p:nvSpPr>
          <p:cNvPr id="3" name="Subtitle 2"/>
          <p:cNvSpPr>
            <a:spLocks noGrp="1"/>
          </p:cNvSpPr>
          <p:nvPr>
            <p:ph type="subTitle" idx="1"/>
          </p:nvPr>
        </p:nvSpPr>
        <p:spPr>
          <a:xfrm>
            <a:off x="381000" y="1600200"/>
            <a:ext cx="8534400" cy="5029200"/>
          </a:xfrm>
        </p:spPr>
        <p:txBody>
          <a:bodyPr>
            <a:normAutofit/>
          </a:bodyPr>
          <a:lstStyle/>
          <a:p>
            <a:pPr lvl="0" algn="l"/>
            <a:endParaRPr lang="en-GB" b="1" dirty="0" smtClean="0">
              <a:solidFill>
                <a:schemeClr val="tx1"/>
              </a:solidFill>
              <a:latin typeface="Arial Black" panose="020B0A04020102020204" pitchFamily="34" charset="0"/>
            </a:endParaRPr>
          </a:p>
          <a:p>
            <a:pPr marL="342900" lvl="0" indent="-342900" algn="l">
              <a:buFont typeface="Wingdings" panose="05000000000000000000" pitchFamily="2" charset="2"/>
              <a:buChar char="Ø"/>
            </a:pPr>
            <a:r>
              <a:rPr lang="en-GB" sz="2400" b="1" dirty="0" smtClean="0">
                <a:solidFill>
                  <a:schemeClr val="tx1"/>
                </a:solidFill>
                <a:latin typeface="Arial Black" panose="020B0A04020102020204" pitchFamily="34" charset="0"/>
              </a:rPr>
              <a:t>Every </a:t>
            </a:r>
            <a:r>
              <a:rPr lang="en-GB" sz="2400" b="1" dirty="0">
                <a:solidFill>
                  <a:schemeClr val="tx1"/>
                </a:solidFill>
                <a:latin typeface="Arial Black" panose="020B0A04020102020204" pitchFamily="34" charset="0"/>
              </a:rPr>
              <a:t>project should have a definite aim such as finding a solution to an </a:t>
            </a:r>
            <a:r>
              <a:rPr lang="en-GB" sz="2400" b="1" dirty="0">
                <a:solidFill>
                  <a:srgbClr val="FF0000"/>
                </a:solidFill>
                <a:latin typeface="Arial Black" panose="020B0A04020102020204" pitchFamily="34" charset="0"/>
              </a:rPr>
              <a:t>existing problem. </a:t>
            </a:r>
            <a:endParaRPr lang="en-GB" sz="2400" b="1" dirty="0" smtClean="0">
              <a:solidFill>
                <a:srgbClr val="FF0000"/>
              </a:solidFill>
              <a:latin typeface="Arial Black" panose="020B0A04020102020204" pitchFamily="34" charset="0"/>
            </a:endParaRPr>
          </a:p>
          <a:p>
            <a:pPr marL="342900" lvl="0" indent="-342900" algn="l">
              <a:buFont typeface="Wingdings" panose="05000000000000000000" pitchFamily="2" charset="2"/>
              <a:buChar char="Ø"/>
            </a:pPr>
            <a:endParaRPr lang="en-GB" sz="2400" b="1" dirty="0" smtClean="0">
              <a:solidFill>
                <a:schemeClr val="tx1"/>
              </a:solidFill>
              <a:latin typeface="Arial Black" panose="020B0A04020102020204" pitchFamily="34" charset="0"/>
            </a:endParaRPr>
          </a:p>
          <a:p>
            <a:pPr marL="342900" lvl="0" indent="-342900" algn="l">
              <a:buFont typeface="Wingdings" panose="05000000000000000000" pitchFamily="2" charset="2"/>
              <a:buChar char="Ø"/>
            </a:pPr>
            <a:r>
              <a:rPr lang="en-GB" sz="2400" b="1" dirty="0" smtClean="0">
                <a:solidFill>
                  <a:schemeClr val="tx1"/>
                </a:solidFill>
                <a:latin typeface="Arial Black" panose="020B0A04020102020204" pitchFamily="34" charset="0"/>
              </a:rPr>
              <a:t>The </a:t>
            </a:r>
            <a:r>
              <a:rPr lang="en-GB" sz="2400" b="1" dirty="0">
                <a:solidFill>
                  <a:schemeClr val="tx1"/>
                </a:solidFill>
                <a:latin typeface="Arial Black" panose="020B0A04020102020204" pitchFamily="34" charset="0"/>
              </a:rPr>
              <a:t>problem must be clearly stated and recognised as a </a:t>
            </a:r>
            <a:r>
              <a:rPr lang="en-GB" sz="2400" b="1" dirty="0">
                <a:solidFill>
                  <a:srgbClr val="FF0000"/>
                </a:solidFill>
                <a:latin typeface="Arial Black" panose="020B0A04020102020204" pitchFamily="34" charset="0"/>
              </a:rPr>
              <a:t>real problem</a:t>
            </a:r>
            <a:r>
              <a:rPr lang="en-GB" sz="2400" b="1" dirty="0" smtClean="0">
                <a:solidFill>
                  <a:srgbClr val="FF0000"/>
                </a:solidFill>
                <a:latin typeface="Arial Black" panose="020B0A04020102020204" pitchFamily="34" charset="0"/>
              </a:rPr>
              <a:t>.</a:t>
            </a:r>
          </a:p>
          <a:p>
            <a:pPr marL="342900" lvl="0" indent="-342900" algn="l">
              <a:buFont typeface="Wingdings" panose="05000000000000000000" pitchFamily="2" charset="2"/>
              <a:buChar char="Ø"/>
            </a:pPr>
            <a:endParaRPr lang="en-US" sz="2400" b="1" dirty="0">
              <a:solidFill>
                <a:schemeClr val="tx1"/>
              </a:solidFill>
              <a:latin typeface="Arial Black" panose="020B0A04020102020204" pitchFamily="34" charset="0"/>
            </a:endParaRPr>
          </a:p>
          <a:p>
            <a:pPr marL="342900" lvl="0" indent="-342900" algn="l">
              <a:buFont typeface="Wingdings" panose="05000000000000000000" pitchFamily="2" charset="2"/>
              <a:buChar char="Ø"/>
            </a:pPr>
            <a:r>
              <a:rPr lang="en-GB" sz="2400" b="1" dirty="0">
                <a:solidFill>
                  <a:schemeClr val="tx1"/>
                </a:solidFill>
                <a:latin typeface="Arial Black" panose="020B0A04020102020204" pitchFamily="34" charset="0"/>
              </a:rPr>
              <a:t>Each possible solution must be </a:t>
            </a:r>
            <a:r>
              <a:rPr lang="en-GB" sz="2400" b="1" dirty="0">
                <a:solidFill>
                  <a:srgbClr val="FF0000"/>
                </a:solidFill>
                <a:latin typeface="Arial Black" panose="020B0A04020102020204" pitchFamily="34" charset="0"/>
              </a:rPr>
              <a:t>experimentally </a:t>
            </a:r>
            <a:r>
              <a:rPr lang="en-GB" sz="2400" b="1" dirty="0" smtClean="0">
                <a:solidFill>
                  <a:srgbClr val="FF0000"/>
                </a:solidFill>
                <a:latin typeface="Arial Black" panose="020B0A04020102020204" pitchFamily="34" charset="0"/>
              </a:rPr>
              <a:t>tested</a:t>
            </a:r>
            <a:endParaRPr lang="en-US" sz="2400" b="1"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255497280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lvl="0"/>
            <a:r>
              <a:rPr lang="en-GB" b="1" dirty="0" smtClean="0">
                <a:solidFill>
                  <a:schemeClr val="tx1"/>
                </a:solidFill>
                <a:latin typeface="Arial Black" panose="020B0A04020102020204" pitchFamily="34" charset="0"/>
              </a:rPr>
              <a:t>Collection of data, its analysis and interpretation must be clearly shown including graphs, tables photographs etc.</a:t>
            </a:r>
          </a:p>
          <a:p>
            <a:pPr lvl="0"/>
            <a:endParaRPr lang="en-GB" b="1" dirty="0">
              <a:latin typeface="Arial Black" panose="020B0A04020102020204" pitchFamily="34" charset="0"/>
            </a:endParaRPr>
          </a:p>
          <a:p>
            <a:pPr lvl="0"/>
            <a:r>
              <a:rPr lang="en-GB" dirty="0" smtClean="0"/>
              <a:t>Data and results should be illustrated whenever possible</a:t>
            </a:r>
            <a:endParaRPr lang="en-US" dirty="0" smtClean="0"/>
          </a:p>
          <a:p>
            <a:pPr lvl="0"/>
            <a:r>
              <a:rPr lang="en-GB" dirty="0" smtClean="0"/>
              <a:t>Reference to boos and specialists must be clearly shown or stated</a:t>
            </a:r>
            <a:endParaRPr lang="en-US" dirty="0" smtClean="0"/>
          </a:p>
          <a:p>
            <a:pPr lvl="0"/>
            <a:endParaRPr lang="en-US" b="1" dirty="0" smtClean="0">
              <a:solidFill>
                <a:schemeClr val="tx1"/>
              </a:solidFill>
              <a:latin typeface="Arial Black" panose="020B0A04020102020204" pitchFamily="34" charset="0"/>
            </a:endParaRPr>
          </a:p>
          <a:p>
            <a:endParaRPr lang="en-US" dirty="0" smtClean="0"/>
          </a:p>
          <a:p>
            <a:endParaRPr lang="en-US" dirty="0"/>
          </a:p>
        </p:txBody>
      </p:sp>
    </p:spTree>
    <p:extLst>
      <p:ext uri="{BB962C8B-B14F-4D97-AF65-F5344CB8AC3E}">
        <p14:creationId xmlns:p14="http://schemas.microsoft.com/office/powerpoint/2010/main" val="17315539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lstStyle/>
          <a:p>
            <a:pPr lvl="0"/>
            <a:endParaRPr lang="en-GB" dirty="0" smtClean="0"/>
          </a:p>
          <a:p>
            <a:pPr lvl="0"/>
            <a:endParaRPr lang="en-GB" dirty="0"/>
          </a:p>
          <a:p>
            <a:pPr lvl="0"/>
            <a:r>
              <a:rPr lang="en-GB" dirty="0" smtClean="0"/>
              <a:t>He/she should be able to suggest possible improvement or alternative methods</a:t>
            </a:r>
            <a:endParaRPr lang="en-US" dirty="0" smtClean="0"/>
          </a:p>
          <a:p>
            <a:pPr lvl="0"/>
            <a:r>
              <a:rPr lang="en-GB" dirty="0" smtClean="0"/>
              <a:t>Conclusions or findings either positive or negative  should be clearly stated including control experiments.</a:t>
            </a:r>
            <a:endParaRPr lang="en-US" dirty="0" smtClean="0"/>
          </a:p>
          <a:p>
            <a:endParaRPr lang="en-US" dirty="0"/>
          </a:p>
        </p:txBody>
      </p:sp>
    </p:spTree>
    <p:extLst>
      <p:ext uri="{BB962C8B-B14F-4D97-AF65-F5344CB8AC3E}">
        <p14:creationId xmlns:p14="http://schemas.microsoft.com/office/powerpoint/2010/main" val="3016317795"/>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normAutofit fontScale="90000"/>
          </a:bodyPr>
          <a:lstStyle/>
          <a:p>
            <a:r>
              <a:rPr lang="en-US" b="1" dirty="0" smtClean="0"/>
              <a:t>QUESTIONS ADJUDICATORS SHOULD HAVE IN HIS MIND</a:t>
            </a:r>
            <a:endParaRPr lang="en-US" b="1" dirty="0"/>
          </a:p>
        </p:txBody>
      </p:sp>
      <p:sp>
        <p:nvSpPr>
          <p:cNvPr id="3" name="Subtitle 2"/>
          <p:cNvSpPr>
            <a:spLocks noGrp="1"/>
          </p:cNvSpPr>
          <p:nvPr>
            <p:ph type="subTitle" idx="1"/>
          </p:nvPr>
        </p:nvSpPr>
        <p:spPr>
          <a:xfrm>
            <a:off x="381000" y="1905000"/>
            <a:ext cx="8382000" cy="4419600"/>
          </a:xfrm>
        </p:spPr>
        <p:txBody>
          <a:bodyPr>
            <a:normAutofit/>
          </a:bodyPr>
          <a:lstStyle/>
          <a:p>
            <a:pPr marL="457200" indent="-457200" algn="l">
              <a:buFont typeface="Wingdings" panose="05000000000000000000" pitchFamily="2" charset="2"/>
              <a:buChar char="Ø"/>
            </a:pPr>
            <a:r>
              <a:rPr lang="en-US" b="1" dirty="0" smtClean="0">
                <a:solidFill>
                  <a:schemeClr val="tx1"/>
                </a:solidFill>
              </a:rPr>
              <a:t>Is the subject the students own idea?</a:t>
            </a:r>
          </a:p>
          <a:p>
            <a:pPr marL="457200" indent="-457200" algn="l">
              <a:buFont typeface="Wingdings" panose="05000000000000000000" pitchFamily="2" charset="2"/>
              <a:buChar char="Ø"/>
            </a:pPr>
            <a:r>
              <a:rPr lang="en-US" b="1" dirty="0" smtClean="0">
                <a:solidFill>
                  <a:schemeClr val="tx1"/>
                </a:solidFill>
              </a:rPr>
              <a:t>Did the pupil raise original questions and were they explore?</a:t>
            </a:r>
          </a:p>
          <a:p>
            <a:pPr marL="457200" indent="-457200" algn="l">
              <a:buFont typeface="Wingdings" panose="05000000000000000000" pitchFamily="2" charset="2"/>
              <a:buChar char="Ø"/>
            </a:pPr>
            <a:r>
              <a:rPr lang="en-US" b="1" dirty="0" smtClean="0">
                <a:solidFill>
                  <a:schemeClr val="tx1"/>
                </a:solidFill>
              </a:rPr>
              <a:t>Has the subject been probed to a greater depth?</a:t>
            </a:r>
          </a:p>
          <a:p>
            <a:pPr algn="l"/>
            <a:endParaRPr lang="en-US" dirty="0"/>
          </a:p>
        </p:txBody>
      </p:sp>
    </p:spTree>
    <p:extLst>
      <p:ext uri="{BB962C8B-B14F-4D97-AF65-F5344CB8AC3E}">
        <p14:creationId xmlns:p14="http://schemas.microsoft.com/office/powerpoint/2010/main" val="2266058875"/>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457200" indent="-457200">
              <a:buFont typeface="Wingdings" panose="05000000000000000000" pitchFamily="2" charset="2"/>
              <a:buChar char="Ø"/>
            </a:pPr>
            <a:r>
              <a:rPr lang="en-US" b="1" dirty="0"/>
              <a:t>Has the used student understood the fundamental theory of the subject?</a:t>
            </a:r>
          </a:p>
          <a:p>
            <a:pPr marL="457200" indent="-457200">
              <a:buFont typeface="Wingdings" panose="05000000000000000000" pitchFamily="2" charset="2"/>
              <a:buChar char="Ø"/>
            </a:pPr>
            <a:r>
              <a:rPr lang="en-US" b="1" dirty="0"/>
              <a:t>Has the student mastered the techniques and skills?</a:t>
            </a:r>
          </a:p>
          <a:p>
            <a:pPr>
              <a:buFont typeface="Wingdings" panose="05000000000000000000" pitchFamily="2" charset="2"/>
              <a:buChar char="Ø"/>
            </a:pPr>
            <a:endParaRPr lang="en-US" b="1" dirty="0" smtClean="0">
              <a:solidFill>
                <a:schemeClr val="tx1"/>
              </a:solidFill>
            </a:endParaRPr>
          </a:p>
          <a:p>
            <a:pPr>
              <a:buFont typeface="Wingdings" panose="05000000000000000000" pitchFamily="2" charset="2"/>
              <a:buChar char="Ø"/>
            </a:pPr>
            <a:r>
              <a:rPr lang="en-US" b="1" dirty="0" smtClean="0">
                <a:solidFill>
                  <a:schemeClr val="tx1"/>
                </a:solidFill>
              </a:rPr>
              <a:t>Does the work follow a logical order?</a:t>
            </a:r>
          </a:p>
          <a:p>
            <a:pPr>
              <a:buFont typeface="Wingdings" panose="05000000000000000000" pitchFamily="2" charset="2"/>
              <a:buChar char="Ø"/>
            </a:pPr>
            <a:r>
              <a:rPr lang="en-US" b="1" dirty="0" smtClean="0">
                <a:solidFill>
                  <a:schemeClr val="tx1"/>
                </a:solidFill>
              </a:rPr>
              <a:t>Has the scientific language been correct?</a:t>
            </a:r>
          </a:p>
          <a:p>
            <a:pPr>
              <a:buFont typeface="Wingdings" panose="05000000000000000000" pitchFamily="2" charset="2"/>
              <a:buChar char="Ø"/>
            </a:pPr>
            <a:r>
              <a:rPr lang="en-US" b="1" dirty="0" smtClean="0">
                <a:solidFill>
                  <a:schemeClr val="tx1"/>
                </a:solidFill>
              </a:rPr>
              <a:t>Are the ideas clearly expressed?</a:t>
            </a:r>
          </a:p>
          <a:p>
            <a:pPr marL="0" indent="0">
              <a:buNone/>
            </a:pPr>
            <a:endParaRPr lang="en-US" dirty="0"/>
          </a:p>
        </p:txBody>
      </p:sp>
    </p:spTree>
    <p:extLst>
      <p:ext uri="{BB962C8B-B14F-4D97-AF65-F5344CB8AC3E}">
        <p14:creationId xmlns:p14="http://schemas.microsoft.com/office/powerpoint/2010/main" val="3428339687"/>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4525963"/>
          </a:xfrm>
        </p:spPr>
        <p:txBody>
          <a:bodyPr/>
          <a:lstStyle/>
          <a:p>
            <a:pPr>
              <a:buFont typeface="Wingdings" panose="05000000000000000000" pitchFamily="2" charset="2"/>
              <a:buChar char="Ø"/>
            </a:pPr>
            <a:r>
              <a:rPr lang="en-US" b="1" dirty="0"/>
              <a:t>Are the illustrations appropriately chosen and well labelled?</a:t>
            </a:r>
          </a:p>
          <a:p>
            <a:pPr>
              <a:buFont typeface="Wingdings" panose="05000000000000000000" pitchFamily="2" charset="2"/>
              <a:buChar char="Ø"/>
            </a:pPr>
            <a:r>
              <a:rPr lang="en-US" b="1" dirty="0"/>
              <a:t>Have the references or bibliography correctly quoted?</a:t>
            </a:r>
          </a:p>
          <a:p>
            <a:pPr>
              <a:buFont typeface="Wingdings" panose="05000000000000000000" pitchFamily="2" charset="2"/>
              <a:buChar char="Ø"/>
            </a:pPr>
            <a:r>
              <a:rPr lang="en-US" b="1" dirty="0"/>
              <a:t>Has the pupil used local materials or locally available material skillfully?</a:t>
            </a:r>
          </a:p>
          <a:p>
            <a:pPr marL="109728" indent="0">
              <a:buNone/>
            </a:pPr>
            <a:endParaRPr lang="en-US" dirty="0"/>
          </a:p>
        </p:txBody>
      </p:sp>
    </p:spTree>
    <p:extLst>
      <p:ext uri="{BB962C8B-B14F-4D97-AF65-F5344CB8AC3E}">
        <p14:creationId xmlns:p14="http://schemas.microsoft.com/office/powerpoint/2010/main" val="401348416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smtClean="0"/>
              <a:t>We judge the quality of the work done in a project and how well the pupil has explored the area in which he had been working.</a:t>
            </a:r>
          </a:p>
          <a:p>
            <a:pPr>
              <a:buFont typeface="Wingdings" panose="05000000000000000000" pitchFamily="2" charset="2"/>
              <a:buChar char="Ø"/>
            </a:pPr>
            <a:r>
              <a:rPr lang="en-US" dirty="0" smtClean="0"/>
              <a:t>We judge a project in the light of laboratory, field or theoretical work.</a:t>
            </a:r>
          </a:p>
        </p:txBody>
      </p:sp>
      <p:sp>
        <p:nvSpPr>
          <p:cNvPr id="2" name="Title 1"/>
          <p:cNvSpPr>
            <a:spLocks noGrp="1"/>
          </p:cNvSpPr>
          <p:nvPr>
            <p:ph type="title"/>
          </p:nvPr>
        </p:nvSpPr>
        <p:spPr/>
        <p:txBody>
          <a:bodyPr>
            <a:normAutofit fontScale="90000"/>
          </a:bodyPr>
          <a:lstStyle/>
          <a:p>
            <a:r>
              <a:rPr lang="en-GB" b="1" dirty="0" smtClean="0"/>
              <a:t>WHAT DO WE JUDGE IN A PROJECT?</a:t>
            </a:r>
            <a:r>
              <a:rPr lang="en-US" dirty="0"/>
              <a:t/>
            </a:r>
            <a:br>
              <a:rPr lang="en-US" dirty="0"/>
            </a:br>
            <a:endParaRPr lang="en-US" dirty="0"/>
          </a:p>
        </p:txBody>
      </p:sp>
    </p:spTree>
    <p:extLst>
      <p:ext uri="{BB962C8B-B14F-4D97-AF65-F5344CB8AC3E}">
        <p14:creationId xmlns:p14="http://schemas.microsoft.com/office/powerpoint/2010/main" val="197910769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buFont typeface="Wingdings" panose="05000000000000000000" pitchFamily="2" charset="2"/>
              <a:buChar char="Ø"/>
            </a:pPr>
            <a:r>
              <a:rPr lang="en-US" dirty="0" smtClean="0"/>
              <a:t>We judge a pupils work not that of a PHD candidate</a:t>
            </a:r>
          </a:p>
          <a:p>
            <a:pPr>
              <a:buFont typeface="Wingdings" panose="05000000000000000000" pitchFamily="2" charset="2"/>
              <a:buChar char="Ø"/>
            </a:pPr>
            <a:r>
              <a:rPr lang="en-US" dirty="0" smtClean="0"/>
              <a:t>( sometimes judges tend to over react by giving far more credit than they deserve or acting as though the work done by the pupil was worthless because it was not up to professional or international standard. This must be avoided) </a:t>
            </a:r>
          </a:p>
          <a:p>
            <a:endParaRPr lang="en-US" dirty="0" smtClean="0"/>
          </a:p>
          <a:p>
            <a:endParaRPr lang="en-US" dirty="0"/>
          </a:p>
        </p:txBody>
      </p:sp>
    </p:spTree>
    <p:extLst>
      <p:ext uri="{BB962C8B-B14F-4D97-AF65-F5344CB8AC3E}">
        <p14:creationId xmlns:p14="http://schemas.microsoft.com/office/powerpoint/2010/main" val="1070996591"/>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162</TotalTime>
  <Words>420</Words>
  <Application>Microsoft Office PowerPoint</Application>
  <PresentationFormat>On-screen Show (4:3)</PresentationFormat>
  <Paragraphs>57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PRESENTATION ON JETS PROJECTS</vt:lpstr>
      <vt:lpstr>   CHARACTERISTICS OF A GOOD PROJECTS. </vt:lpstr>
      <vt:lpstr>PowerPoint Presentation</vt:lpstr>
      <vt:lpstr>PowerPoint Presentation</vt:lpstr>
      <vt:lpstr>QUESTIONS ADJUDICATORS SHOULD HAVE IN HIS MIND</vt:lpstr>
      <vt:lpstr>PowerPoint Presentation</vt:lpstr>
      <vt:lpstr>PowerPoint Presentation</vt:lpstr>
      <vt:lpstr>WHAT DO WE JUDGE IN A PROJECT? </vt:lpstr>
      <vt:lpstr>PowerPoint Presentation</vt:lpstr>
      <vt:lpstr>TWO ASPECTS  THE JUDGE SHOULD LOOK AT WHEN ADJUDICATING A PROJECTS </vt:lpstr>
      <vt:lpstr>PowerPoint Presentation</vt:lpstr>
      <vt:lpstr>2. On The Pupil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JETS PROJECTS</dc:title>
  <dc:creator>Windows User</dc:creator>
  <cp:lastModifiedBy>Windows User</cp:lastModifiedBy>
  <cp:revision>17</cp:revision>
  <dcterms:created xsi:type="dcterms:W3CDTF">2017-03-31T05:42:11Z</dcterms:created>
  <dcterms:modified xsi:type="dcterms:W3CDTF">2017-03-31T08:24:57Z</dcterms:modified>
</cp:coreProperties>
</file>